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1406" r:id="rId2"/>
    <p:sldId id="1398" r:id="rId3"/>
    <p:sldId id="1404" r:id="rId4"/>
    <p:sldId id="1399" r:id="rId5"/>
    <p:sldId id="1400" r:id="rId6"/>
    <p:sldId id="1401" r:id="rId7"/>
    <p:sldId id="1405" r:id="rId8"/>
    <p:sldId id="1402" r:id="rId9"/>
    <p:sldId id="1345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B7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009"/>
  </p:normalViewPr>
  <p:slideViewPr>
    <p:cSldViewPr snapToGrid="0">
      <p:cViewPr varScale="1">
        <p:scale>
          <a:sx n="87" d="100"/>
          <a:sy n="87" d="100"/>
        </p:scale>
        <p:origin x="9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EE0E8-10C7-8140-81A8-2F12700EC713}" type="datetimeFigureOut">
              <a:rPr lang="es-ES" smtClean="0"/>
              <a:t>12/3/23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78545-A768-2E49-A73F-CB7CB303A2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681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 sz="1200" dirty="0">
                <a:latin typeface="Century Gothic" panose="020B0502020202020204" pitchFamily="34" charset="0"/>
              </a:rPr>
              <a:t>Key </a:t>
            </a:r>
            <a:r>
              <a:rPr lang="es-ES" sz="1200" dirty="0" err="1">
                <a:latin typeface="Century Gothic" panose="020B0502020202020204" pitchFamily="34" charset="0"/>
              </a:rPr>
              <a:t>competence</a:t>
            </a:r>
            <a:r>
              <a:rPr lang="es-ES" sz="1200" dirty="0">
                <a:latin typeface="Century Gothic" panose="020B0502020202020204" pitchFamily="34" charset="0"/>
              </a:rPr>
              <a:t> 3: (</a:t>
            </a:r>
            <a:r>
              <a:rPr lang="es-ES" sz="1200" dirty="0" err="1">
                <a:latin typeface="Century Gothic" panose="020B0502020202020204" pitchFamily="34" charset="0"/>
              </a:rPr>
              <a:t>slide</a:t>
            </a:r>
            <a:r>
              <a:rPr lang="es-ES" sz="1200" dirty="0">
                <a:latin typeface="Century Gothic" panose="020B0502020202020204" pitchFamily="34" charset="0"/>
              </a:rPr>
              <a:t> 39). </a:t>
            </a:r>
            <a:r>
              <a:rPr lang="es-ES" sz="1200" dirty="0" err="1">
                <a:latin typeface="Century Gothic" panose="020B0502020202020204" pitchFamily="34" charset="0"/>
              </a:rPr>
              <a:t>Students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need</a:t>
            </a:r>
            <a:r>
              <a:rPr lang="es-ES" sz="1200" dirty="0">
                <a:latin typeface="Century Gothic" panose="020B0502020202020204" pitchFamily="34" charset="0"/>
              </a:rPr>
              <a:t> to be </a:t>
            </a:r>
            <a:r>
              <a:rPr lang="es-ES" sz="1200" dirty="0" err="1">
                <a:latin typeface="Century Gothic" panose="020B0502020202020204" pitchFamily="34" charset="0"/>
              </a:rPr>
              <a:t>able</a:t>
            </a:r>
            <a:r>
              <a:rPr lang="es-ES" sz="1200" dirty="0">
                <a:latin typeface="Century Gothic" panose="020B0502020202020204" pitchFamily="34" charset="0"/>
              </a:rPr>
              <a:t> to </a:t>
            </a:r>
            <a:r>
              <a:rPr lang="es-ES" sz="1200" dirty="0" err="1">
                <a:latin typeface="Century Gothic" panose="020B0502020202020204" pitchFamily="34" charset="0"/>
              </a:rPr>
              <a:t>take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responsibility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for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managing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their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own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lives</a:t>
            </a:r>
            <a:r>
              <a:rPr lang="es-ES" sz="1200" dirty="0">
                <a:latin typeface="Century Gothic" panose="020B0502020202020204" pitchFamily="34" charset="0"/>
              </a:rPr>
              <a:t>, </a:t>
            </a:r>
            <a:r>
              <a:rPr lang="es-ES" sz="1200" dirty="0" err="1">
                <a:latin typeface="Century Gothic" panose="020B0502020202020204" pitchFamily="34" charset="0"/>
              </a:rPr>
              <a:t>think</a:t>
            </a:r>
            <a:r>
              <a:rPr lang="es-ES" sz="1200" dirty="0">
                <a:latin typeface="Century Gothic" panose="020B0502020202020204" pitchFamily="34" charset="0"/>
              </a:rPr>
              <a:t> of </a:t>
            </a:r>
            <a:r>
              <a:rPr lang="es-ES" sz="1200" dirty="0" err="1">
                <a:latin typeface="Century Gothic" panose="020B0502020202020204" pitchFamily="34" charset="0"/>
              </a:rPr>
              <a:t>themselves</a:t>
            </a:r>
            <a:r>
              <a:rPr lang="es-ES" sz="1200" dirty="0">
                <a:latin typeface="Century Gothic" panose="020B0502020202020204" pitchFamily="34" charset="0"/>
              </a:rPr>
              <a:t> as </a:t>
            </a:r>
            <a:r>
              <a:rPr lang="es-ES" sz="1200" dirty="0" err="1">
                <a:latin typeface="Century Gothic" panose="020B0502020202020204" pitchFamily="34" charset="0"/>
              </a:rPr>
              <a:t>part</a:t>
            </a:r>
            <a:r>
              <a:rPr lang="es-ES" sz="1200" dirty="0">
                <a:latin typeface="Century Gothic" panose="020B0502020202020204" pitchFamily="34" charset="0"/>
              </a:rPr>
              <a:t> of </a:t>
            </a:r>
            <a:r>
              <a:rPr lang="es-ES" sz="1200" dirty="0" err="1">
                <a:latin typeface="Century Gothic" panose="020B0502020202020204" pitchFamily="34" charset="0"/>
              </a:rPr>
              <a:t>the</a:t>
            </a:r>
            <a:r>
              <a:rPr lang="es-ES" sz="1200" dirty="0">
                <a:latin typeface="Century Gothic" panose="020B0502020202020204" pitchFamily="34" charset="0"/>
              </a:rPr>
              <a:t> global </a:t>
            </a:r>
            <a:r>
              <a:rPr lang="es-ES" sz="1200" dirty="0" err="1">
                <a:latin typeface="Century Gothic" panose="020B0502020202020204" pitchFamily="34" charset="0"/>
              </a:rPr>
              <a:t>community</a:t>
            </a:r>
            <a:r>
              <a:rPr lang="es-ES" sz="1200" dirty="0">
                <a:latin typeface="Century Gothic" panose="020B0502020202020204" pitchFamily="34" charset="0"/>
              </a:rPr>
              <a:t>, and </a:t>
            </a:r>
            <a:r>
              <a:rPr lang="es-ES" sz="1200" dirty="0" err="1">
                <a:latin typeface="Century Gothic" panose="020B0502020202020204" pitchFamily="34" charset="0"/>
              </a:rPr>
              <a:t>act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autonomously</a:t>
            </a:r>
            <a:endParaRPr lang="es-ES" sz="1200" dirty="0">
              <a:latin typeface="Century Gothic" panose="020B050202020202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70E6DD-7E42-43B5-A4D5-BB36A2333E7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22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 sz="1200" dirty="0">
                <a:latin typeface="Century Gothic" panose="020B0502020202020204" pitchFamily="34" charset="0"/>
              </a:rPr>
              <a:t>Key </a:t>
            </a:r>
            <a:r>
              <a:rPr lang="es-ES" sz="1200" dirty="0" err="1">
                <a:latin typeface="Century Gothic" panose="020B0502020202020204" pitchFamily="34" charset="0"/>
              </a:rPr>
              <a:t>competence</a:t>
            </a:r>
            <a:r>
              <a:rPr lang="es-ES" sz="1200" dirty="0">
                <a:latin typeface="Century Gothic" panose="020B0502020202020204" pitchFamily="34" charset="0"/>
              </a:rPr>
              <a:t> 3: (</a:t>
            </a:r>
            <a:r>
              <a:rPr lang="es-ES" sz="1200" dirty="0" err="1">
                <a:latin typeface="Century Gothic" panose="020B0502020202020204" pitchFamily="34" charset="0"/>
              </a:rPr>
              <a:t>slide</a:t>
            </a:r>
            <a:r>
              <a:rPr lang="es-ES" sz="1200" dirty="0">
                <a:latin typeface="Century Gothic" panose="020B0502020202020204" pitchFamily="34" charset="0"/>
              </a:rPr>
              <a:t> 39). </a:t>
            </a:r>
            <a:r>
              <a:rPr lang="es-ES" sz="1200" dirty="0" err="1">
                <a:latin typeface="Century Gothic" panose="020B0502020202020204" pitchFamily="34" charset="0"/>
              </a:rPr>
              <a:t>Students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need</a:t>
            </a:r>
            <a:r>
              <a:rPr lang="es-ES" sz="1200" dirty="0">
                <a:latin typeface="Century Gothic" panose="020B0502020202020204" pitchFamily="34" charset="0"/>
              </a:rPr>
              <a:t> to be </a:t>
            </a:r>
            <a:r>
              <a:rPr lang="es-ES" sz="1200" dirty="0" err="1">
                <a:latin typeface="Century Gothic" panose="020B0502020202020204" pitchFamily="34" charset="0"/>
              </a:rPr>
              <a:t>able</a:t>
            </a:r>
            <a:r>
              <a:rPr lang="es-ES" sz="1200" dirty="0">
                <a:latin typeface="Century Gothic" panose="020B0502020202020204" pitchFamily="34" charset="0"/>
              </a:rPr>
              <a:t> to </a:t>
            </a:r>
            <a:r>
              <a:rPr lang="es-ES" sz="1200" dirty="0" err="1">
                <a:latin typeface="Century Gothic" panose="020B0502020202020204" pitchFamily="34" charset="0"/>
              </a:rPr>
              <a:t>take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responsibility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for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managing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their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own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lives</a:t>
            </a:r>
            <a:r>
              <a:rPr lang="es-ES" sz="1200" dirty="0">
                <a:latin typeface="Century Gothic" panose="020B0502020202020204" pitchFamily="34" charset="0"/>
              </a:rPr>
              <a:t>, </a:t>
            </a:r>
            <a:r>
              <a:rPr lang="es-ES" sz="1200" dirty="0" err="1">
                <a:latin typeface="Century Gothic" panose="020B0502020202020204" pitchFamily="34" charset="0"/>
              </a:rPr>
              <a:t>think</a:t>
            </a:r>
            <a:r>
              <a:rPr lang="es-ES" sz="1200" dirty="0">
                <a:latin typeface="Century Gothic" panose="020B0502020202020204" pitchFamily="34" charset="0"/>
              </a:rPr>
              <a:t> of </a:t>
            </a:r>
            <a:r>
              <a:rPr lang="es-ES" sz="1200" dirty="0" err="1">
                <a:latin typeface="Century Gothic" panose="020B0502020202020204" pitchFamily="34" charset="0"/>
              </a:rPr>
              <a:t>themselves</a:t>
            </a:r>
            <a:r>
              <a:rPr lang="es-ES" sz="1200" dirty="0">
                <a:latin typeface="Century Gothic" panose="020B0502020202020204" pitchFamily="34" charset="0"/>
              </a:rPr>
              <a:t> as </a:t>
            </a:r>
            <a:r>
              <a:rPr lang="es-ES" sz="1200" dirty="0" err="1">
                <a:latin typeface="Century Gothic" panose="020B0502020202020204" pitchFamily="34" charset="0"/>
              </a:rPr>
              <a:t>part</a:t>
            </a:r>
            <a:r>
              <a:rPr lang="es-ES" sz="1200" dirty="0">
                <a:latin typeface="Century Gothic" panose="020B0502020202020204" pitchFamily="34" charset="0"/>
              </a:rPr>
              <a:t> of </a:t>
            </a:r>
            <a:r>
              <a:rPr lang="es-ES" sz="1200" dirty="0" err="1">
                <a:latin typeface="Century Gothic" panose="020B0502020202020204" pitchFamily="34" charset="0"/>
              </a:rPr>
              <a:t>the</a:t>
            </a:r>
            <a:r>
              <a:rPr lang="es-ES" sz="1200" dirty="0">
                <a:latin typeface="Century Gothic" panose="020B0502020202020204" pitchFamily="34" charset="0"/>
              </a:rPr>
              <a:t> global </a:t>
            </a:r>
            <a:r>
              <a:rPr lang="es-ES" sz="1200" dirty="0" err="1">
                <a:latin typeface="Century Gothic" panose="020B0502020202020204" pitchFamily="34" charset="0"/>
              </a:rPr>
              <a:t>community</a:t>
            </a:r>
            <a:r>
              <a:rPr lang="es-ES" sz="1200" dirty="0">
                <a:latin typeface="Century Gothic" panose="020B0502020202020204" pitchFamily="34" charset="0"/>
              </a:rPr>
              <a:t>, and </a:t>
            </a:r>
            <a:r>
              <a:rPr lang="es-ES" sz="1200" dirty="0" err="1">
                <a:latin typeface="Century Gothic" panose="020B0502020202020204" pitchFamily="34" charset="0"/>
              </a:rPr>
              <a:t>act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autonomously</a:t>
            </a:r>
            <a:endParaRPr lang="es-ES" sz="1200" dirty="0">
              <a:latin typeface="Century Gothic" panose="020B050202020202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70E6DD-7E42-43B5-A4D5-BB36A2333E7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0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 sz="1200" dirty="0">
                <a:latin typeface="Century Gothic" panose="020B0502020202020204" pitchFamily="34" charset="0"/>
              </a:rPr>
              <a:t>Key </a:t>
            </a:r>
            <a:r>
              <a:rPr lang="es-ES" sz="1200" dirty="0" err="1">
                <a:latin typeface="Century Gothic" panose="020B0502020202020204" pitchFamily="34" charset="0"/>
              </a:rPr>
              <a:t>competence</a:t>
            </a:r>
            <a:r>
              <a:rPr lang="es-ES" sz="1200" dirty="0">
                <a:latin typeface="Century Gothic" panose="020B0502020202020204" pitchFamily="34" charset="0"/>
              </a:rPr>
              <a:t> 3: (</a:t>
            </a:r>
            <a:r>
              <a:rPr lang="es-ES" sz="1200" dirty="0" err="1">
                <a:latin typeface="Century Gothic" panose="020B0502020202020204" pitchFamily="34" charset="0"/>
              </a:rPr>
              <a:t>slide</a:t>
            </a:r>
            <a:r>
              <a:rPr lang="es-ES" sz="1200" dirty="0">
                <a:latin typeface="Century Gothic" panose="020B0502020202020204" pitchFamily="34" charset="0"/>
              </a:rPr>
              <a:t> 39). </a:t>
            </a:r>
            <a:r>
              <a:rPr lang="es-ES" sz="1200" dirty="0" err="1">
                <a:latin typeface="Century Gothic" panose="020B0502020202020204" pitchFamily="34" charset="0"/>
              </a:rPr>
              <a:t>Students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need</a:t>
            </a:r>
            <a:r>
              <a:rPr lang="es-ES" sz="1200" dirty="0">
                <a:latin typeface="Century Gothic" panose="020B0502020202020204" pitchFamily="34" charset="0"/>
              </a:rPr>
              <a:t> to be </a:t>
            </a:r>
            <a:r>
              <a:rPr lang="es-ES" sz="1200" dirty="0" err="1">
                <a:latin typeface="Century Gothic" panose="020B0502020202020204" pitchFamily="34" charset="0"/>
              </a:rPr>
              <a:t>able</a:t>
            </a:r>
            <a:r>
              <a:rPr lang="es-ES" sz="1200" dirty="0">
                <a:latin typeface="Century Gothic" panose="020B0502020202020204" pitchFamily="34" charset="0"/>
              </a:rPr>
              <a:t> to </a:t>
            </a:r>
            <a:r>
              <a:rPr lang="es-ES" sz="1200" dirty="0" err="1">
                <a:latin typeface="Century Gothic" panose="020B0502020202020204" pitchFamily="34" charset="0"/>
              </a:rPr>
              <a:t>take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responsibility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for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managing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their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own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lives</a:t>
            </a:r>
            <a:r>
              <a:rPr lang="es-ES" sz="1200" dirty="0">
                <a:latin typeface="Century Gothic" panose="020B0502020202020204" pitchFamily="34" charset="0"/>
              </a:rPr>
              <a:t>, </a:t>
            </a:r>
            <a:r>
              <a:rPr lang="es-ES" sz="1200" dirty="0" err="1">
                <a:latin typeface="Century Gothic" panose="020B0502020202020204" pitchFamily="34" charset="0"/>
              </a:rPr>
              <a:t>think</a:t>
            </a:r>
            <a:r>
              <a:rPr lang="es-ES" sz="1200" dirty="0">
                <a:latin typeface="Century Gothic" panose="020B0502020202020204" pitchFamily="34" charset="0"/>
              </a:rPr>
              <a:t> of </a:t>
            </a:r>
            <a:r>
              <a:rPr lang="es-ES" sz="1200" dirty="0" err="1">
                <a:latin typeface="Century Gothic" panose="020B0502020202020204" pitchFamily="34" charset="0"/>
              </a:rPr>
              <a:t>themselves</a:t>
            </a:r>
            <a:r>
              <a:rPr lang="es-ES" sz="1200" dirty="0">
                <a:latin typeface="Century Gothic" panose="020B0502020202020204" pitchFamily="34" charset="0"/>
              </a:rPr>
              <a:t> as </a:t>
            </a:r>
            <a:r>
              <a:rPr lang="es-ES" sz="1200" dirty="0" err="1">
                <a:latin typeface="Century Gothic" panose="020B0502020202020204" pitchFamily="34" charset="0"/>
              </a:rPr>
              <a:t>part</a:t>
            </a:r>
            <a:r>
              <a:rPr lang="es-ES" sz="1200" dirty="0">
                <a:latin typeface="Century Gothic" panose="020B0502020202020204" pitchFamily="34" charset="0"/>
              </a:rPr>
              <a:t> of </a:t>
            </a:r>
            <a:r>
              <a:rPr lang="es-ES" sz="1200" dirty="0" err="1">
                <a:latin typeface="Century Gothic" panose="020B0502020202020204" pitchFamily="34" charset="0"/>
              </a:rPr>
              <a:t>the</a:t>
            </a:r>
            <a:r>
              <a:rPr lang="es-ES" sz="1200" dirty="0">
                <a:latin typeface="Century Gothic" panose="020B0502020202020204" pitchFamily="34" charset="0"/>
              </a:rPr>
              <a:t> global </a:t>
            </a:r>
            <a:r>
              <a:rPr lang="es-ES" sz="1200" dirty="0" err="1">
                <a:latin typeface="Century Gothic" panose="020B0502020202020204" pitchFamily="34" charset="0"/>
              </a:rPr>
              <a:t>community</a:t>
            </a:r>
            <a:r>
              <a:rPr lang="es-ES" sz="1200" dirty="0">
                <a:latin typeface="Century Gothic" panose="020B0502020202020204" pitchFamily="34" charset="0"/>
              </a:rPr>
              <a:t>, and </a:t>
            </a:r>
            <a:r>
              <a:rPr lang="es-ES" sz="1200" dirty="0" err="1">
                <a:latin typeface="Century Gothic" panose="020B0502020202020204" pitchFamily="34" charset="0"/>
              </a:rPr>
              <a:t>act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autonomously</a:t>
            </a:r>
            <a:endParaRPr lang="es-ES" sz="1200" dirty="0">
              <a:latin typeface="Century Gothic" panose="020B050202020202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70E6DD-7E42-43B5-A4D5-BB36A2333E7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 sz="1200" dirty="0" err="1">
                <a:latin typeface="Century Gothic" panose="020B0502020202020204" pitchFamily="34" charset="0"/>
              </a:rPr>
              <a:t>Students</a:t>
            </a:r>
            <a:r>
              <a:rPr lang="es-ES" sz="1200" dirty="0">
                <a:latin typeface="Century Gothic" panose="020B0502020202020204" pitchFamily="34" charset="0"/>
              </a:rPr>
              <a:t> use </a:t>
            </a:r>
            <a:r>
              <a:rPr lang="es-ES" sz="1200" dirty="0" err="1">
                <a:latin typeface="Century Gothic" panose="020B0502020202020204" pitchFamily="34" charset="0"/>
              </a:rPr>
              <a:t>their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knowlede</a:t>
            </a:r>
            <a:r>
              <a:rPr lang="es-ES" sz="1200" dirty="0">
                <a:latin typeface="Century Gothic" panose="020B0502020202020204" pitchFamily="34" charset="0"/>
              </a:rPr>
              <a:t> of </a:t>
            </a:r>
            <a:r>
              <a:rPr lang="es-ES" sz="1200" dirty="0" err="1">
                <a:latin typeface="Century Gothic" panose="020B0502020202020204" pitchFamily="34" charset="0"/>
              </a:rPr>
              <a:t>three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stages</a:t>
            </a:r>
            <a:r>
              <a:rPr lang="es-ES" sz="1200" dirty="0">
                <a:latin typeface="Century Gothic" panose="020B0502020202020204" pitchFamily="34" charset="0"/>
              </a:rPr>
              <a:t> of </a:t>
            </a:r>
            <a:r>
              <a:rPr lang="es-ES" sz="1200" dirty="0" err="1">
                <a:latin typeface="Century Gothic" panose="020B0502020202020204" pitchFamily="34" charset="0"/>
              </a:rPr>
              <a:t>the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river</a:t>
            </a:r>
            <a:r>
              <a:rPr lang="es-ES" sz="1200" dirty="0">
                <a:latin typeface="Century Gothic" panose="020B0502020202020204" pitchFamily="34" charset="0"/>
              </a:rPr>
              <a:t> to </a:t>
            </a:r>
            <a:r>
              <a:rPr lang="es-ES" sz="1200" dirty="0" err="1">
                <a:latin typeface="Century Gothic" panose="020B0502020202020204" pitchFamily="34" charset="0"/>
              </a:rPr>
              <a:t>identify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which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one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connects</a:t>
            </a:r>
            <a:r>
              <a:rPr lang="es-ES" sz="1200" dirty="0">
                <a:latin typeface="Century Gothic" panose="020B0502020202020204" pitchFamily="34" charset="0"/>
              </a:rPr>
              <a:t> to </a:t>
            </a:r>
            <a:r>
              <a:rPr lang="es-ES" sz="1200" dirty="0" err="1">
                <a:latin typeface="Century Gothic" panose="020B0502020202020204" pitchFamily="34" charset="0"/>
              </a:rPr>
              <a:t>another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entity</a:t>
            </a:r>
            <a:r>
              <a:rPr lang="es-ES" sz="1200" dirty="0">
                <a:latin typeface="Century Gothic" panose="020B0502020202020204" pitchFamily="34" charset="0"/>
              </a:rPr>
              <a:t>.</a:t>
            </a:r>
          </a:p>
          <a:p>
            <a:pPr algn="l"/>
            <a:endParaRPr lang="es-ES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ＭＳ Ｐゴシック" pitchFamily="-112" charset="-128"/>
              <a:cs typeface="+mn-cs"/>
            </a:endParaRPr>
          </a:p>
          <a:p>
            <a:pPr algn="l"/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Although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may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seem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to be a simple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answer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students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can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recognise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even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though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norm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recognise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lower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course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has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mouth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river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which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flows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ocean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sea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lake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at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upper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middle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lower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courses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water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can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flow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lake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another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larger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river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,. </a:t>
            </a:r>
          </a:p>
          <a:p>
            <a:pPr algn="l"/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pitchFamily="-112" charset="-128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70E6DD-7E42-43B5-A4D5-BB36A2333E7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45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 sz="1200" dirty="0" err="1">
                <a:latin typeface="Century Gothic" panose="020B0502020202020204" pitchFamily="34" charset="0"/>
              </a:rPr>
              <a:t>Students</a:t>
            </a:r>
            <a:r>
              <a:rPr lang="es-ES" sz="1200" dirty="0">
                <a:latin typeface="Century Gothic" panose="020B0502020202020204" pitchFamily="34" charset="0"/>
              </a:rPr>
              <a:t> use </a:t>
            </a:r>
            <a:r>
              <a:rPr lang="es-ES" sz="1200" dirty="0" err="1">
                <a:latin typeface="Century Gothic" panose="020B0502020202020204" pitchFamily="34" charset="0"/>
              </a:rPr>
              <a:t>their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knowlede</a:t>
            </a:r>
            <a:r>
              <a:rPr lang="es-ES" sz="1200" dirty="0">
                <a:latin typeface="Century Gothic" panose="020B0502020202020204" pitchFamily="34" charset="0"/>
              </a:rPr>
              <a:t> of </a:t>
            </a:r>
            <a:r>
              <a:rPr lang="es-ES" sz="1200" dirty="0" err="1">
                <a:latin typeface="Century Gothic" panose="020B0502020202020204" pitchFamily="34" charset="0"/>
              </a:rPr>
              <a:t>three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stages</a:t>
            </a:r>
            <a:r>
              <a:rPr lang="es-ES" sz="1200" dirty="0">
                <a:latin typeface="Century Gothic" panose="020B0502020202020204" pitchFamily="34" charset="0"/>
              </a:rPr>
              <a:t> of </a:t>
            </a:r>
            <a:r>
              <a:rPr lang="es-ES" sz="1200" dirty="0" err="1">
                <a:latin typeface="Century Gothic" panose="020B0502020202020204" pitchFamily="34" charset="0"/>
              </a:rPr>
              <a:t>the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river</a:t>
            </a:r>
            <a:r>
              <a:rPr lang="es-ES" sz="1200" dirty="0">
                <a:latin typeface="Century Gothic" panose="020B0502020202020204" pitchFamily="34" charset="0"/>
              </a:rPr>
              <a:t> to </a:t>
            </a:r>
            <a:r>
              <a:rPr lang="es-ES" sz="1200" dirty="0" err="1">
                <a:latin typeface="Century Gothic" panose="020B0502020202020204" pitchFamily="34" charset="0"/>
              </a:rPr>
              <a:t>identify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which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one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connects</a:t>
            </a:r>
            <a:r>
              <a:rPr lang="es-ES" sz="1200" dirty="0">
                <a:latin typeface="Century Gothic" panose="020B0502020202020204" pitchFamily="34" charset="0"/>
              </a:rPr>
              <a:t> to </a:t>
            </a:r>
            <a:r>
              <a:rPr lang="es-ES" sz="1200" dirty="0" err="1">
                <a:latin typeface="Century Gothic" panose="020B0502020202020204" pitchFamily="34" charset="0"/>
              </a:rPr>
              <a:t>another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entity</a:t>
            </a:r>
            <a:r>
              <a:rPr lang="es-ES" sz="1200" dirty="0">
                <a:latin typeface="Century Gothic" panose="020B0502020202020204" pitchFamily="34" charset="0"/>
              </a:rPr>
              <a:t>.</a:t>
            </a:r>
          </a:p>
          <a:p>
            <a:pPr algn="l"/>
            <a:endParaRPr lang="es-ES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ＭＳ Ｐゴシック" pitchFamily="-112" charset="-128"/>
              <a:cs typeface="+mn-cs"/>
            </a:endParaRPr>
          </a:p>
          <a:p>
            <a:pPr algn="l"/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Although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may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seem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to be a simple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answer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students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can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recognise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even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though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norm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recognise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lower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course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has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mouth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river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which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flows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ocean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sea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lake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at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upper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middle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lower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courses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water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can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flow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lake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another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larger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river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,. </a:t>
            </a:r>
          </a:p>
          <a:p>
            <a:pPr algn="l"/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pitchFamily="-112" charset="-128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70E6DD-7E42-43B5-A4D5-BB36A2333E7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05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 sz="1200" dirty="0" err="1">
                <a:latin typeface="Century Gothic" panose="020B0502020202020204" pitchFamily="34" charset="0"/>
              </a:rPr>
              <a:t>Students</a:t>
            </a:r>
            <a:r>
              <a:rPr lang="es-ES" sz="1200" dirty="0">
                <a:latin typeface="Century Gothic" panose="020B0502020202020204" pitchFamily="34" charset="0"/>
              </a:rPr>
              <a:t> use </a:t>
            </a:r>
            <a:r>
              <a:rPr lang="es-ES" sz="1200" dirty="0" err="1">
                <a:latin typeface="Century Gothic" panose="020B0502020202020204" pitchFamily="34" charset="0"/>
              </a:rPr>
              <a:t>their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knowlede</a:t>
            </a:r>
            <a:r>
              <a:rPr lang="es-ES" sz="1200" dirty="0">
                <a:latin typeface="Century Gothic" panose="020B0502020202020204" pitchFamily="34" charset="0"/>
              </a:rPr>
              <a:t> of </a:t>
            </a:r>
            <a:r>
              <a:rPr lang="es-ES" sz="1200" dirty="0" err="1">
                <a:latin typeface="Century Gothic" panose="020B0502020202020204" pitchFamily="34" charset="0"/>
              </a:rPr>
              <a:t>three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stages</a:t>
            </a:r>
            <a:r>
              <a:rPr lang="es-ES" sz="1200" dirty="0">
                <a:latin typeface="Century Gothic" panose="020B0502020202020204" pitchFamily="34" charset="0"/>
              </a:rPr>
              <a:t> of </a:t>
            </a:r>
            <a:r>
              <a:rPr lang="es-ES" sz="1200" dirty="0" err="1">
                <a:latin typeface="Century Gothic" panose="020B0502020202020204" pitchFamily="34" charset="0"/>
              </a:rPr>
              <a:t>the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river</a:t>
            </a:r>
            <a:r>
              <a:rPr lang="es-ES" sz="1200" dirty="0">
                <a:latin typeface="Century Gothic" panose="020B0502020202020204" pitchFamily="34" charset="0"/>
              </a:rPr>
              <a:t> to </a:t>
            </a:r>
            <a:r>
              <a:rPr lang="es-ES" sz="1200" dirty="0" err="1">
                <a:latin typeface="Century Gothic" panose="020B0502020202020204" pitchFamily="34" charset="0"/>
              </a:rPr>
              <a:t>identify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which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one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connects</a:t>
            </a:r>
            <a:r>
              <a:rPr lang="es-ES" sz="1200" dirty="0">
                <a:latin typeface="Century Gothic" panose="020B0502020202020204" pitchFamily="34" charset="0"/>
              </a:rPr>
              <a:t> to </a:t>
            </a:r>
            <a:r>
              <a:rPr lang="es-ES" sz="1200" dirty="0" err="1">
                <a:latin typeface="Century Gothic" panose="020B0502020202020204" pitchFamily="34" charset="0"/>
              </a:rPr>
              <a:t>another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entity</a:t>
            </a:r>
            <a:r>
              <a:rPr lang="es-ES" sz="1200" dirty="0">
                <a:latin typeface="Century Gothic" panose="020B0502020202020204" pitchFamily="34" charset="0"/>
              </a:rPr>
              <a:t>.</a:t>
            </a:r>
          </a:p>
          <a:p>
            <a:pPr algn="l"/>
            <a:endParaRPr lang="es-ES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ＭＳ Ｐゴシック" pitchFamily="-112" charset="-128"/>
              <a:cs typeface="+mn-cs"/>
            </a:endParaRPr>
          </a:p>
          <a:p>
            <a:pPr algn="l"/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Although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may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seem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to be a simple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answer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students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can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recognise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even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though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norm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recognise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lower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course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has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mouth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river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which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flows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ocean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sea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lake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at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upper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middle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lower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courses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water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can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flow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lake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another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larger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river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,. </a:t>
            </a:r>
          </a:p>
          <a:p>
            <a:pPr algn="l"/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pitchFamily="-112" charset="-128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70E6DD-7E42-43B5-A4D5-BB36A2333E7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76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 sz="1200" dirty="0" err="1">
                <a:latin typeface="Century Gothic" panose="020B0502020202020204" pitchFamily="34" charset="0"/>
              </a:rPr>
              <a:t>Students</a:t>
            </a:r>
            <a:r>
              <a:rPr lang="es-ES" sz="1200" dirty="0">
                <a:latin typeface="Century Gothic" panose="020B0502020202020204" pitchFamily="34" charset="0"/>
              </a:rPr>
              <a:t> use </a:t>
            </a:r>
            <a:r>
              <a:rPr lang="es-ES" sz="1200" dirty="0" err="1">
                <a:latin typeface="Century Gothic" panose="020B0502020202020204" pitchFamily="34" charset="0"/>
              </a:rPr>
              <a:t>their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knowlede</a:t>
            </a:r>
            <a:r>
              <a:rPr lang="es-ES" sz="1200" dirty="0">
                <a:latin typeface="Century Gothic" panose="020B0502020202020204" pitchFamily="34" charset="0"/>
              </a:rPr>
              <a:t> of </a:t>
            </a:r>
            <a:r>
              <a:rPr lang="es-ES" sz="1200" dirty="0" err="1">
                <a:latin typeface="Century Gothic" panose="020B0502020202020204" pitchFamily="34" charset="0"/>
              </a:rPr>
              <a:t>three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stages</a:t>
            </a:r>
            <a:r>
              <a:rPr lang="es-ES" sz="1200" dirty="0">
                <a:latin typeface="Century Gothic" panose="020B0502020202020204" pitchFamily="34" charset="0"/>
              </a:rPr>
              <a:t> of </a:t>
            </a:r>
            <a:r>
              <a:rPr lang="es-ES" sz="1200" dirty="0" err="1">
                <a:latin typeface="Century Gothic" panose="020B0502020202020204" pitchFamily="34" charset="0"/>
              </a:rPr>
              <a:t>the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river</a:t>
            </a:r>
            <a:r>
              <a:rPr lang="es-ES" sz="1200" dirty="0">
                <a:latin typeface="Century Gothic" panose="020B0502020202020204" pitchFamily="34" charset="0"/>
              </a:rPr>
              <a:t> to </a:t>
            </a:r>
            <a:r>
              <a:rPr lang="es-ES" sz="1200" dirty="0" err="1">
                <a:latin typeface="Century Gothic" panose="020B0502020202020204" pitchFamily="34" charset="0"/>
              </a:rPr>
              <a:t>identify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which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one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connects</a:t>
            </a:r>
            <a:r>
              <a:rPr lang="es-ES" sz="1200" dirty="0">
                <a:latin typeface="Century Gothic" panose="020B0502020202020204" pitchFamily="34" charset="0"/>
              </a:rPr>
              <a:t> to </a:t>
            </a:r>
            <a:r>
              <a:rPr lang="es-ES" sz="1200" dirty="0" err="1">
                <a:latin typeface="Century Gothic" panose="020B0502020202020204" pitchFamily="34" charset="0"/>
              </a:rPr>
              <a:t>another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entity</a:t>
            </a:r>
            <a:r>
              <a:rPr lang="es-ES" sz="1200" dirty="0">
                <a:latin typeface="Century Gothic" panose="020B0502020202020204" pitchFamily="34" charset="0"/>
              </a:rPr>
              <a:t>.</a:t>
            </a:r>
          </a:p>
          <a:p>
            <a:pPr algn="l"/>
            <a:endParaRPr lang="es-ES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ＭＳ Ｐゴシック" pitchFamily="-112" charset="-128"/>
              <a:cs typeface="+mn-cs"/>
            </a:endParaRPr>
          </a:p>
          <a:p>
            <a:pPr algn="l"/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Although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may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seem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to be a simple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answer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students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can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recognise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even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though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norm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recognise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lower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course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has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mouth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river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which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flows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ocean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sea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lake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at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upper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middle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lower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courses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water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can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flow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lake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another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larger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river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,. </a:t>
            </a:r>
          </a:p>
          <a:p>
            <a:pPr algn="l"/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pitchFamily="-112" charset="-128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70E6DD-7E42-43B5-A4D5-BB36A2333E7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 sz="1200" b="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Whenever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possible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need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to use more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sophisticated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vocabulary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in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our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classes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– in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any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language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. In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way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our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students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learn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without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having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study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are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many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words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have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different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meanings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in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different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contexts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and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if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use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intentionally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in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our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classes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our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students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will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assimilate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meaning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with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less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effort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word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‘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sound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’ has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different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meanings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depending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context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in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case,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it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means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‘a positive,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logical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’ idea.</a:t>
            </a:r>
          </a:p>
          <a:p>
            <a:pPr algn="l"/>
            <a:endParaRPr lang="es-ES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ＭＳ Ｐゴシック" pitchFamily="-112" charset="-128"/>
              <a:cs typeface="+mn-cs"/>
            </a:endParaRPr>
          </a:p>
          <a:p>
            <a:pPr algn="l"/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Students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have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opportunity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to explore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different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types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rivers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and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arrive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at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conclusions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based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characteristics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outline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answers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will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be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different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based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facts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choose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but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their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justifications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must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be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sound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 to be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accepted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pitchFamily="-112" charset="-128"/>
                <a:cs typeface="+mn-cs"/>
              </a:rPr>
              <a:t>. </a:t>
            </a:r>
          </a:p>
          <a:p>
            <a:pPr algn="l"/>
            <a:endParaRPr lang="es-ES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ＭＳ Ｐゴシック" pitchFamily="-112" charset="-128"/>
              <a:cs typeface="+mn-cs"/>
            </a:endParaRPr>
          </a:p>
          <a:p>
            <a:pPr algn="l"/>
            <a:endParaRPr lang="es-ES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ＭＳ Ｐゴシック" pitchFamily="-112" charset="-128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70E6DD-7E42-43B5-A4D5-BB36A2333E7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92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87A47-BEFA-0852-807C-C66AE66E3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2A64CB-4743-8DA3-4C0E-6E94B18F1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28F6F9-1ACE-F8F1-EB21-614999F87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873C-C196-2345-9DAD-0FFDAA28234F}" type="datetimeFigureOut">
              <a:rPr lang="es-ES" smtClean="0"/>
              <a:t>12/3/23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DEF7DA-1385-697F-D387-77E3641B8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DBAED8-F223-849B-35D9-E6006585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FE7B-D073-D348-906B-DA1FAE61A1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245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formal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4">
            <a:extLst>
              <a:ext uri="{FF2B5EF4-FFF2-40B4-BE49-F238E27FC236}">
                <a16:creationId xmlns:a16="http://schemas.microsoft.com/office/drawing/2014/main" id="{66247A5B-873A-EA4E-8C98-CF64CDABC57C}"/>
              </a:ext>
            </a:extLst>
          </p:cNvPr>
          <p:cNvSpPr txBox="1"/>
          <p:nvPr userDrawn="1"/>
        </p:nvSpPr>
        <p:spPr>
          <a:xfrm>
            <a:off x="7642538" y="-196419"/>
            <a:ext cx="2717433" cy="93242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s-ES" sz="6600" b="1" i="1" dirty="0" err="1">
                <a:effectLst/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s-ES" sz="2000" dirty="0" err="1">
                <a:effectLst/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caffolding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 de texto 5">
            <a:extLst>
              <a:ext uri="{FF2B5EF4-FFF2-40B4-BE49-F238E27FC236}">
                <a16:creationId xmlns:a16="http://schemas.microsoft.com/office/drawing/2014/main" id="{18B15DE3-CFCE-DA4B-88AE-9B020013EE76}"/>
              </a:ext>
            </a:extLst>
          </p:cNvPr>
          <p:cNvSpPr txBox="1"/>
          <p:nvPr userDrawn="1"/>
        </p:nvSpPr>
        <p:spPr>
          <a:xfrm>
            <a:off x="10207571" y="269793"/>
            <a:ext cx="1984429" cy="39283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s-ES" sz="2000" dirty="0" err="1">
                <a:effectLst/>
                <a:latin typeface="Britannic Bold" panose="020B09030607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magic</a:t>
            </a:r>
            <a:r>
              <a:rPr lang="es-ES" sz="2000" dirty="0" err="1">
                <a:effectLst/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.com</a:t>
            </a:r>
            <a:r>
              <a:rPr lang="es-ES" sz="2000" dirty="0">
                <a:effectLst/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ES_tradnl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29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041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mal Cover">
    <p:bg>
      <p:bgPr>
        <a:solidFill>
          <a:srgbClr val="E5B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8821A19-D553-529A-A211-14A837336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E5B70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6200000">
            <a:off x="-2925417" y="2925418"/>
            <a:ext cx="6858000" cy="1007165"/>
          </a:xfrm>
          <a:prstGeom prst="rect">
            <a:avLst/>
          </a:prstGeom>
          <a:solidFill>
            <a:srgbClr val="E5B70E"/>
          </a:solidFill>
        </p:spPr>
      </p:pic>
      <p:pic>
        <p:nvPicPr>
          <p:cNvPr id="5" name="Imagen 4" descr="Resultado de imagen de stickfigure sitting clipart">
            <a:extLst>
              <a:ext uri="{FF2B5EF4-FFF2-40B4-BE49-F238E27FC236}">
                <a16:creationId xmlns:a16="http://schemas.microsoft.com/office/drawing/2014/main" id="{325866F3-F9D2-7471-086C-37ACA4ABEF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84" y="5825613"/>
            <a:ext cx="1553576" cy="848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010698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BA8F8-3EA6-E3A0-FF83-A655D4E2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AAB02B-3492-AA52-CFF0-F75C17DB0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4375A7-37FE-B96A-5C45-962518010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1873C-C196-2345-9DAD-0FFDAA28234F}" type="datetimeFigureOut">
              <a:rPr lang="es-ES" smtClean="0"/>
              <a:t>12/3/23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8283B2-B268-CDFB-2D6A-940F835A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CDC201-6958-2B71-3919-133D17338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FFE7B-D073-D348-906B-DA1FAE61A1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138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echa izquierda y derecha 4">
            <a:extLst>
              <a:ext uri="{FF2B5EF4-FFF2-40B4-BE49-F238E27FC236}">
                <a16:creationId xmlns:a16="http://schemas.microsoft.com/office/drawing/2014/main" id="{BD4B3E78-27B5-574D-A7C0-673CE6D29CA0}"/>
              </a:ext>
            </a:extLst>
          </p:cNvPr>
          <p:cNvSpPr/>
          <p:nvPr/>
        </p:nvSpPr>
        <p:spPr>
          <a:xfrm>
            <a:off x="1792945" y="2475847"/>
            <a:ext cx="8552326" cy="711697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294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uadroTexto 10">
            <a:extLst>
              <a:ext uri="{FF2B5EF4-FFF2-40B4-BE49-F238E27FC236}">
                <a16:creationId xmlns:a16="http://schemas.microsoft.com/office/drawing/2014/main" id="{5C02DCF4-A2A6-1648-83DE-B33CC498B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675" y="2185365"/>
            <a:ext cx="82833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dirty="0">
                <a:latin typeface="Britannic Bold" panose="020B0903060703020204" pitchFamily="34" charset="77"/>
              </a:rPr>
              <a:t>Preguntas de orden </a:t>
            </a:r>
            <a:r>
              <a:rPr lang="es-ES" altLang="es-ES" dirty="0" err="1">
                <a:latin typeface="Britannic Bold" panose="020B0903060703020204" pitchFamily="34" charset="77"/>
              </a:rPr>
              <a:t>inferio</a:t>
            </a:r>
            <a:r>
              <a:rPr lang="es-ES" altLang="es-ES" dirty="0">
                <a:latin typeface="Britannic Bold" panose="020B0903060703020204" pitchFamily="34" charset="77"/>
              </a:rPr>
              <a:t>			Preguntas de orden superior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E6B714-C6CF-9E4E-B942-F1C9C79CA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227" y="3092790"/>
            <a:ext cx="86225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sz="1600" dirty="0">
                <a:latin typeface="Britannic Bold" panose="020B0903060703020204" pitchFamily="34" charset="77"/>
              </a:rPr>
              <a:t>Sí/No      Cuál      Quién      Cuándo      Dónde      Qué      Cómo      Por qué*      Y si…</a:t>
            </a:r>
          </a:p>
        </p:txBody>
      </p:sp>
      <p:pic>
        <p:nvPicPr>
          <p:cNvPr id="2" name="Picture 4" descr="RIVER png images | PNGWing">
            <a:extLst>
              <a:ext uri="{FF2B5EF4-FFF2-40B4-BE49-F238E27FC236}">
                <a16:creationId xmlns:a16="http://schemas.microsoft.com/office/drawing/2014/main" id="{ED0F0001-8BCC-28A1-EB56-A941A2214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903" y="3820321"/>
            <a:ext cx="4972485" cy="274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DCA11A8-D9CE-9861-DA56-9B4A7A722397}"/>
              </a:ext>
            </a:extLst>
          </p:cNvPr>
          <p:cNvSpPr txBox="1"/>
          <p:nvPr/>
        </p:nvSpPr>
        <p:spPr>
          <a:xfrm>
            <a:off x="4507355" y="459349"/>
            <a:ext cx="5259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3600" dirty="0" err="1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estapas</a:t>
            </a:r>
            <a:r>
              <a:rPr lang="es-ES" sz="36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un río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F6C80D7-9A46-4357-D04E-64583FE29FA9}"/>
              </a:ext>
            </a:extLst>
          </p:cNvPr>
          <p:cNvSpPr txBox="1"/>
          <p:nvPr/>
        </p:nvSpPr>
        <p:spPr>
          <a:xfrm rot="20313069">
            <a:off x="2385551" y="734770"/>
            <a:ext cx="2939357" cy="1477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8400"/>
              </a:lnSpc>
            </a:pPr>
            <a:r>
              <a:rPr lang="es-ES" sz="15000" dirty="0">
                <a:solidFill>
                  <a:srgbClr val="FFFF00"/>
                </a:solidFill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4178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>
            <a:extLst>
              <a:ext uri="{FF2B5EF4-FFF2-40B4-BE49-F238E27FC236}">
                <a16:creationId xmlns:a16="http://schemas.microsoft.com/office/drawing/2014/main" id="{FA83755E-E2F3-5741-9229-27816EAE2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676" y="4083833"/>
            <a:ext cx="8377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3600" dirty="0">
                <a:latin typeface="Britannic Bold" panose="020B0903060703020204" pitchFamily="34" charset="77"/>
              </a:rPr>
              <a:t>¿Existen tres (3) etapas de un río?</a:t>
            </a:r>
            <a:endParaRPr lang="es-ES" altLang="es-ES_tradnl" sz="3600" dirty="0">
              <a:latin typeface="Britannic Bold" panose="020B0903060703020204" pitchFamily="34" charset="77"/>
              <a:ea typeface="ＭＳ Ｐゴシック" panose="020B0600070205080204" pitchFamily="34" charset="-128"/>
            </a:endParaRPr>
          </a:p>
        </p:txBody>
      </p:sp>
      <p:cxnSp>
        <p:nvCxnSpPr>
          <p:cNvPr id="4" name="3 Conector recto de flecha">
            <a:extLst>
              <a:ext uri="{FF2B5EF4-FFF2-40B4-BE49-F238E27FC236}">
                <a16:creationId xmlns:a16="http://schemas.microsoft.com/office/drawing/2014/main" id="{D011F460-9C68-E74C-ACA7-13F0F9959A81}"/>
              </a:ext>
            </a:extLst>
          </p:cNvPr>
          <p:cNvCxnSpPr/>
          <p:nvPr/>
        </p:nvCxnSpPr>
        <p:spPr>
          <a:xfrm>
            <a:off x="2612730" y="3578412"/>
            <a:ext cx="0" cy="50542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echa izquierda y derecha 4">
            <a:extLst>
              <a:ext uri="{FF2B5EF4-FFF2-40B4-BE49-F238E27FC236}">
                <a16:creationId xmlns:a16="http://schemas.microsoft.com/office/drawing/2014/main" id="{BD4B3E78-27B5-574D-A7C0-673CE6D29CA0}"/>
              </a:ext>
            </a:extLst>
          </p:cNvPr>
          <p:cNvSpPr/>
          <p:nvPr/>
        </p:nvSpPr>
        <p:spPr>
          <a:xfrm>
            <a:off x="1792945" y="2475847"/>
            <a:ext cx="8552326" cy="711697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294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2 CuadroTexto">
            <a:extLst>
              <a:ext uri="{FF2B5EF4-FFF2-40B4-BE49-F238E27FC236}">
                <a16:creationId xmlns:a16="http://schemas.microsoft.com/office/drawing/2014/main" id="{5438C44F-3088-294F-9DB7-595C6A2F6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728" y="5215220"/>
            <a:ext cx="580692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 panose="020B0502020202020204" pitchFamily="34" charset="0"/>
              </a:rPr>
              <a:t>Respuesta simple "sí" o "no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 panose="020B0502020202020204" pitchFamily="34" charset="0"/>
              </a:rPr>
              <a:t>Establecer una base de conocimientos y lenguaje académico</a:t>
            </a:r>
          </a:p>
        </p:txBody>
      </p:sp>
      <p:sp>
        <p:nvSpPr>
          <p:cNvPr id="9" name="CuadroTexto 10">
            <a:extLst>
              <a:ext uri="{FF2B5EF4-FFF2-40B4-BE49-F238E27FC236}">
                <a16:creationId xmlns:a16="http://schemas.microsoft.com/office/drawing/2014/main" id="{5C02DCF4-A2A6-1648-83DE-B33CC498B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675" y="2185365"/>
            <a:ext cx="82833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dirty="0">
                <a:latin typeface="Britannic Bold" panose="020B0903060703020204" pitchFamily="34" charset="77"/>
              </a:rPr>
              <a:t>Preguntas de orden inferior		Preguntas de orden superior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E6B714-C6CF-9E4E-B942-F1C9C79CA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227" y="3092790"/>
            <a:ext cx="86225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sz="1600" dirty="0">
                <a:latin typeface="Britannic Bold" panose="020B0903060703020204" pitchFamily="34" charset="77"/>
              </a:rPr>
              <a:t>Sí/No      Cuál      Quién      Cuándo      Dónde      Qué      Cómo      Por qué*      Y si…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87C669D-8E5B-EE46-5CCF-6AABC1EA4310}"/>
              </a:ext>
            </a:extLst>
          </p:cNvPr>
          <p:cNvSpPr txBox="1"/>
          <p:nvPr/>
        </p:nvSpPr>
        <p:spPr>
          <a:xfrm>
            <a:off x="4507355" y="459349"/>
            <a:ext cx="5259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3600" dirty="0" err="1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estapas</a:t>
            </a:r>
            <a:r>
              <a:rPr lang="es-ES" sz="36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un río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468DBF0-97C9-A35A-4368-436EDBC835FB}"/>
              </a:ext>
            </a:extLst>
          </p:cNvPr>
          <p:cNvSpPr txBox="1"/>
          <p:nvPr/>
        </p:nvSpPr>
        <p:spPr>
          <a:xfrm rot="20313069">
            <a:off x="2385551" y="734770"/>
            <a:ext cx="2939357" cy="1477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8400"/>
              </a:lnSpc>
            </a:pPr>
            <a:r>
              <a:rPr lang="es-ES" sz="15000" dirty="0">
                <a:solidFill>
                  <a:srgbClr val="FFFF00"/>
                </a:solidFill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27700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>
            <a:extLst>
              <a:ext uri="{FF2B5EF4-FFF2-40B4-BE49-F238E27FC236}">
                <a16:creationId xmlns:a16="http://schemas.microsoft.com/office/drawing/2014/main" id="{FA83755E-E2F3-5741-9229-27816EAE2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4399" y="3342428"/>
            <a:ext cx="98209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sz="3600" dirty="0">
                <a:latin typeface="Britannic Bold" panose="020B0903060703020204" pitchFamily="34" charset="77"/>
              </a:rPr>
              <a:t>¿Cuál sería una razón para desviar un río? Incluye en tu respuesta la comunidad, la mano de obra, el impacto ambiental y la salud.</a:t>
            </a:r>
            <a:endParaRPr lang="es-ES" altLang="es-ES_tradnl" sz="3600" dirty="0">
              <a:latin typeface="Britannic Bold" panose="020B0903060703020204" pitchFamily="34" charset="77"/>
              <a:ea typeface="ＭＳ Ｐゴシック" panose="020B0600070205080204" pitchFamily="34" charset="-128"/>
            </a:endParaRPr>
          </a:p>
        </p:txBody>
      </p:sp>
      <p:cxnSp>
        <p:nvCxnSpPr>
          <p:cNvPr id="4" name="3 Conector recto de flecha">
            <a:extLst>
              <a:ext uri="{FF2B5EF4-FFF2-40B4-BE49-F238E27FC236}">
                <a16:creationId xmlns:a16="http://schemas.microsoft.com/office/drawing/2014/main" id="{D011F460-9C68-E74C-ACA7-13F0F9959A81}"/>
              </a:ext>
            </a:extLst>
          </p:cNvPr>
          <p:cNvCxnSpPr/>
          <p:nvPr/>
        </p:nvCxnSpPr>
        <p:spPr>
          <a:xfrm>
            <a:off x="3057573" y="2837007"/>
            <a:ext cx="0" cy="50542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echa izquierda y derecha 4">
            <a:extLst>
              <a:ext uri="{FF2B5EF4-FFF2-40B4-BE49-F238E27FC236}">
                <a16:creationId xmlns:a16="http://schemas.microsoft.com/office/drawing/2014/main" id="{BD4B3E78-27B5-574D-A7C0-673CE6D29CA0}"/>
              </a:ext>
            </a:extLst>
          </p:cNvPr>
          <p:cNvSpPr/>
          <p:nvPr/>
        </p:nvSpPr>
        <p:spPr>
          <a:xfrm>
            <a:off x="1471669" y="1734442"/>
            <a:ext cx="8552326" cy="711697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294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2 CuadroTexto">
            <a:extLst>
              <a:ext uri="{FF2B5EF4-FFF2-40B4-BE49-F238E27FC236}">
                <a16:creationId xmlns:a16="http://schemas.microsoft.com/office/drawing/2014/main" id="{5438C44F-3088-294F-9DB7-595C6A2F6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306" y="5449901"/>
            <a:ext cx="58069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 panose="020B0502020202020204" pitchFamily="34" charset="0"/>
              </a:rPr>
              <a:t>Aplicar los hechos a las preocupaciones sociales y medioambientales</a:t>
            </a:r>
          </a:p>
        </p:txBody>
      </p:sp>
      <p:sp>
        <p:nvSpPr>
          <p:cNvPr id="9" name="CuadroTexto 10">
            <a:extLst>
              <a:ext uri="{FF2B5EF4-FFF2-40B4-BE49-F238E27FC236}">
                <a16:creationId xmlns:a16="http://schemas.microsoft.com/office/drawing/2014/main" id="{5C02DCF4-A2A6-1648-83DE-B33CC498B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4399" y="1443960"/>
            <a:ext cx="82833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dirty="0">
                <a:latin typeface="Britannic Bold" panose="020B0903060703020204" pitchFamily="34" charset="77"/>
              </a:rPr>
              <a:t>Preguntas de orden inferior		Preguntas de orden superior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E6B714-C6CF-9E4E-B942-F1C9C79CA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951" y="2351385"/>
            <a:ext cx="86225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sz="1600" dirty="0">
                <a:latin typeface="Britannic Bold" panose="020B0903060703020204" pitchFamily="34" charset="77"/>
              </a:rPr>
              <a:t>Sí/No      Cuál      Quién      Cuándo      Dónde      Qué      Cómo      Por qué*      Y si…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D7C29E3-6EEA-F4AD-0F93-545432DE4BDD}"/>
              </a:ext>
            </a:extLst>
          </p:cNvPr>
          <p:cNvSpPr txBox="1"/>
          <p:nvPr/>
        </p:nvSpPr>
        <p:spPr>
          <a:xfrm>
            <a:off x="4507355" y="459349"/>
            <a:ext cx="5259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3600" dirty="0" err="1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estapas</a:t>
            </a:r>
            <a:r>
              <a:rPr lang="es-ES" sz="36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un río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386E806-9479-C748-91C1-955C577C0803}"/>
              </a:ext>
            </a:extLst>
          </p:cNvPr>
          <p:cNvSpPr txBox="1"/>
          <p:nvPr/>
        </p:nvSpPr>
        <p:spPr>
          <a:xfrm rot="20313069">
            <a:off x="2385551" y="734770"/>
            <a:ext cx="2939357" cy="1477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8400"/>
              </a:lnSpc>
            </a:pPr>
            <a:r>
              <a:rPr lang="es-ES" sz="15000" dirty="0">
                <a:solidFill>
                  <a:srgbClr val="FFFF00"/>
                </a:solidFill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31353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3 Conector recto de flecha">
            <a:extLst>
              <a:ext uri="{FF2B5EF4-FFF2-40B4-BE49-F238E27FC236}">
                <a16:creationId xmlns:a16="http://schemas.microsoft.com/office/drawing/2014/main" id="{E3C19DDF-B9A2-654C-BE2B-F1377F4B04AF}"/>
              </a:ext>
            </a:extLst>
          </p:cNvPr>
          <p:cNvCxnSpPr/>
          <p:nvPr/>
        </p:nvCxnSpPr>
        <p:spPr>
          <a:xfrm>
            <a:off x="3946818" y="2923580"/>
            <a:ext cx="0" cy="50542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echa izquierda y derecha 11">
            <a:extLst>
              <a:ext uri="{FF2B5EF4-FFF2-40B4-BE49-F238E27FC236}">
                <a16:creationId xmlns:a16="http://schemas.microsoft.com/office/drawing/2014/main" id="{DC3DBB61-F027-4F4F-A209-9ABB637B99AB}"/>
              </a:ext>
            </a:extLst>
          </p:cNvPr>
          <p:cNvSpPr/>
          <p:nvPr/>
        </p:nvSpPr>
        <p:spPr>
          <a:xfrm>
            <a:off x="1621212" y="1837888"/>
            <a:ext cx="8552326" cy="711697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294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CuadroTexto 10">
            <a:extLst>
              <a:ext uri="{FF2B5EF4-FFF2-40B4-BE49-F238E27FC236}">
                <a16:creationId xmlns:a16="http://schemas.microsoft.com/office/drawing/2014/main" id="{FDBFED05-15B9-9541-95CA-452D0E6ED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942" y="1547406"/>
            <a:ext cx="82833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dirty="0">
                <a:latin typeface="Britannic Bold" panose="020B0903060703020204" pitchFamily="34" charset="77"/>
              </a:rPr>
              <a:t>Preguntas de orden inferior		Preguntas de orden superior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3D4A76F-DC3A-454E-AB7B-58AE2EB6D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494" y="2454831"/>
            <a:ext cx="86225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sz="1600" dirty="0">
                <a:latin typeface="Britannic Bold" panose="020B0903060703020204" pitchFamily="34" charset="77"/>
              </a:rPr>
              <a:t>Sí/No      Cuál      Quién      Cuándo      Dónde      Qué      Cómo      Por qué*      Y si…</a:t>
            </a:r>
          </a:p>
        </p:txBody>
      </p:sp>
      <p:sp>
        <p:nvSpPr>
          <p:cNvPr id="16" name="2 CuadroTexto">
            <a:extLst>
              <a:ext uri="{FF2B5EF4-FFF2-40B4-BE49-F238E27FC236}">
                <a16:creationId xmlns:a16="http://schemas.microsoft.com/office/drawing/2014/main" id="{0D378E06-400F-A54A-9695-4FAD29AC6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676" y="3559196"/>
            <a:ext cx="837722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2800" dirty="0">
                <a:latin typeface="Britannic Bold" panose="020B0903060703020204" pitchFamily="34" charset="77"/>
              </a:rPr>
              <a:t>¿Quiénes serían los más afectados por una sequía (un lecho seco)? </a:t>
            </a:r>
            <a:r>
              <a:rPr lang="es-ES" sz="2000" dirty="0">
                <a:latin typeface="Britannic Bold" panose="020B0903060703020204" pitchFamily="34" charset="77"/>
              </a:rPr>
              <a:t>Elige dos (2) ríos de diferentes hemisferios como base de tus respuestas.</a:t>
            </a:r>
            <a:endParaRPr lang="es-ES" altLang="es-ES_tradnl" sz="2000" dirty="0">
              <a:latin typeface="Britannic Bold" panose="020B0903060703020204" pitchFamily="34" charset="77"/>
              <a:ea typeface="ＭＳ Ｐゴシック" panose="020B0600070205080204" pitchFamily="34" charset="-128"/>
            </a:endParaRPr>
          </a:p>
        </p:txBody>
      </p:sp>
      <p:sp>
        <p:nvSpPr>
          <p:cNvPr id="17" name="2 CuadroTexto">
            <a:extLst>
              <a:ext uri="{FF2B5EF4-FFF2-40B4-BE49-F238E27FC236}">
                <a16:creationId xmlns:a16="http://schemas.microsoft.com/office/drawing/2014/main" id="{CEBA661E-259E-0840-8140-6E935237A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818" y="4951275"/>
            <a:ext cx="76191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latin typeface="Century Gothic" panose="020B0502020202020204" pitchFamily="34" charset="0"/>
              </a:rPr>
              <a:t>Conectar el lenguaje académico con los conceptos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latin typeface="Century Gothic" panose="020B0502020202020204" pitchFamily="34" charset="0"/>
              </a:rPr>
              <a:t>Considerar respetuosamente las respuestas dadas por todos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latin typeface="Century Gothic" panose="020B0502020202020204" pitchFamily="34" charset="0"/>
              </a:rPr>
              <a:t>Considerar las implicaciones de los cambios climáticos para las personas que dependen de determinados ríos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495781-78F0-6085-2998-1D9D322A00BF}"/>
              </a:ext>
            </a:extLst>
          </p:cNvPr>
          <p:cNvSpPr txBox="1"/>
          <p:nvPr/>
        </p:nvSpPr>
        <p:spPr>
          <a:xfrm>
            <a:off x="4507355" y="459349"/>
            <a:ext cx="5259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3600" dirty="0" err="1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estapas</a:t>
            </a:r>
            <a:r>
              <a:rPr lang="es-ES" sz="36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un río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C94F143-C1B6-7BDA-8D9F-A91F1BD55CFD}"/>
              </a:ext>
            </a:extLst>
          </p:cNvPr>
          <p:cNvSpPr txBox="1"/>
          <p:nvPr/>
        </p:nvSpPr>
        <p:spPr>
          <a:xfrm rot="20313069">
            <a:off x="2385551" y="734770"/>
            <a:ext cx="2939357" cy="1477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8400"/>
              </a:lnSpc>
            </a:pPr>
            <a:r>
              <a:rPr lang="es-ES" sz="15000" dirty="0">
                <a:solidFill>
                  <a:srgbClr val="FFFF00"/>
                </a:solidFill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53216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>
            <a:extLst>
              <a:ext uri="{FF2B5EF4-FFF2-40B4-BE49-F238E27FC236}">
                <a16:creationId xmlns:a16="http://schemas.microsoft.com/office/drawing/2014/main" id="{FA83755E-E2F3-5741-9229-27816EAE2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675" y="3615738"/>
            <a:ext cx="837722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2800" dirty="0">
                <a:latin typeface="Britannic Bold" panose="020B0903060703020204" pitchFamily="34" charset="77"/>
              </a:rPr>
              <a:t>¿Cuándo vivir cerca de un río sería una ventaja y cuándo una desventaja? Incluye en tus respuestas consideraciones económicas y sociales.</a:t>
            </a:r>
          </a:p>
        </p:txBody>
      </p:sp>
      <p:sp>
        <p:nvSpPr>
          <p:cNvPr id="13" name="2 CuadroTexto">
            <a:extLst>
              <a:ext uri="{FF2B5EF4-FFF2-40B4-BE49-F238E27FC236}">
                <a16:creationId xmlns:a16="http://schemas.microsoft.com/office/drawing/2014/main" id="{5438C44F-3088-294F-9DB7-595C6A2F6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541" y="5226785"/>
            <a:ext cx="666173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 panose="020B0502020202020204" pitchFamily="34" charset="0"/>
              </a:rPr>
              <a:t>Apreciar la conexión entre el medio ambiente y el bienestar del individuo y de la sociedad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 panose="020B0502020202020204" pitchFamily="34" charset="0"/>
              </a:rPr>
              <a:t>Utilizar los fenómenos interdisciplinarios para evaluar las ventajas. </a:t>
            </a:r>
          </a:p>
        </p:txBody>
      </p:sp>
      <p:cxnSp>
        <p:nvCxnSpPr>
          <p:cNvPr id="11" name="3 Conector recto de flecha">
            <a:extLst>
              <a:ext uri="{FF2B5EF4-FFF2-40B4-BE49-F238E27FC236}">
                <a16:creationId xmlns:a16="http://schemas.microsoft.com/office/drawing/2014/main" id="{215D129F-F7D5-0740-ABB7-EA5C74157351}"/>
              </a:ext>
            </a:extLst>
          </p:cNvPr>
          <p:cNvCxnSpPr/>
          <p:nvPr/>
        </p:nvCxnSpPr>
        <p:spPr>
          <a:xfrm>
            <a:off x="4959189" y="2923580"/>
            <a:ext cx="0" cy="50542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echa izquierda y derecha 13">
            <a:extLst>
              <a:ext uri="{FF2B5EF4-FFF2-40B4-BE49-F238E27FC236}">
                <a16:creationId xmlns:a16="http://schemas.microsoft.com/office/drawing/2014/main" id="{667374FE-73EC-774D-8DA6-265E845BB63A}"/>
              </a:ext>
            </a:extLst>
          </p:cNvPr>
          <p:cNvSpPr/>
          <p:nvPr/>
        </p:nvSpPr>
        <p:spPr>
          <a:xfrm>
            <a:off x="1621212" y="1837888"/>
            <a:ext cx="8552326" cy="711697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294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CuadroTexto 10">
            <a:extLst>
              <a:ext uri="{FF2B5EF4-FFF2-40B4-BE49-F238E27FC236}">
                <a16:creationId xmlns:a16="http://schemas.microsoft.com/office/drawing/2014/main" id="{F1E81BD4-FCA5-9641-A8FC-E6C3C508F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942" y="1547406"/>
            <a:ext cx="82833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dirty="0">
                <a:latin typeface="Britannic Bold" panose="020B0903060703020204" pitchFamily="34" charset="77"/>
              </a:rPr>
              <a:t>Preguntas de orden inferior		Preguntas de orden superior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61D4440-C75A-8F43-BF75-3B54B2BB3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494" y="2454831"/>
            <a:ext cx="86225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sz="1600" dirty="0">
                <a:latin typeface="Britannic Bold" panose="020B0903060703020204" pitchFamily="34" charset="77"/>
              </a:rPr>
              <a:t>Sí/No      Cuál      Quién      Cuándo      Dónde      Qué      Cómo      Por qué*      Y si…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B4BC807-DC9A-C876-2B89-12C68FF13B05}"/>
              </a:ext>
            </a:extLst>
          </p:cNvPr>
          <p:cNvSpPr txBox="1"/>
          <p:nvPr/>
        </p:nvSpPr>
        <p:spPr>
          <a:xfrm>
            <a:off x="4510455" y="314528"/>
            <a:ext cx="5259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3600" dirty="0" err="1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estapas</a:t>
            </a:r>
            <a:r>
              <a:rPr lang="es-ES" sz="36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un río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D91723-42C1-5F73-F1F2-2657BAC4510D}"/>
              </a:ext>
            </a:extLst>
          </p:cNvPr>
          <p:cNvSpPr txBox="1"/>
          <p:nvPr/>
        </p:nvSpPr>
        <p:spPr>
          <a:xfrm rot="20313069">
            <a:off x="2388651" y="589949"/>
            <a:ext cx="2939357" cy="1477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8400"/>
              </a:lnSpc>
            </a:pPr>
            <a:r>
              <a:rPr lang="es-ES" sz="15000" dirty="0">
                <a:solidFill>
                  <a:srgbClr val="FFFF00"/>
                </a:solidFill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21735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>
            <a:extLst>
              <a:ext uri="{FF2B5EF4-FFF2-40B4-BE49-F238E27FC236}">
                <a16:creationId xmlns:a16="http://schemas.microsoft.com/office/drawing/2014/main" id="{FA83755E-E2F3-5741-9229-27816EAE2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675" y="3615738"/>
            <a:ext cx="837722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2800" dirty="0">
                <a:latin typeface="Britannic Bold" panose="020B0903060703020204" pitchFamily="34" charset="77"/>
              </a:rPr>
              <a:t>¿Qué parte de un río (superior, media, inferior) conectaría con una masa de agua mayor? (Elige un río ajena a tu comunidad.)</a:t>
            </a:r>
          </a:p>
        </p:txBody>
      </p:sp>
      <p:sp>
        <p:nvSpPr>
          <p:cNvPr id="13" name="2 CuadroTexto">
            <a:extLst>
              <a:ext uri="{FF2B5EF4-FFF2-40B4-BE49-F238E27FC236}">
                <a16:creationId xmlns:a16="http://schemas.microsoft.com/office/drawing/2014/main" id="{5438C44F-3088-294F-9DB7-595C6A2F6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541" y="5226785"/>
            <a:ext cx="66617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 panose="020B0502020202020204" pitchFamily="34" charset="0"/>
              </a:rPr>
              <a:t>Aceptar múltiples respuestas apropiadas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 panose="020B0502020202020204" pitchFamily="34" charset="0"/>
              </a:rPr>
              <a:t>Evaluar la respuesta más convincente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 panose="020B0502020202020204" pitchFamily="34" charset="0"/>
              </a:rPr>
              <a:t>Adaptar una perspectiva global</a:t>
            </a:r>
          </a:p>
        </p:txBody>
      </p:sp>
      <p:cxnSp>
        <p:nvCxnSpPr>
          <p:cNvPr id="11" name="3 Conector recto de flecha">
            <a:extLst>
              <a:ext uri="{FF2B5EF4-FFF2-40B4-BE49-F238E27FC236}">
                <a16:creationId xmlns:a16="http://schemas.microsoft.com/office/drawing/2014/main" id="{215D129F-F7D5-0740-ABB7-EA5C74157351}"/>
              </a:ext>
            </a:extLst>
          </p:cNvPr>
          <p:cNvCxnSpPr/>
          <p:nvPr/>
        </p:nvCxnSpPr>
        <p:spPr>
          <a:xfrm>
            <a:off x="6787989" y="2923580"/>
            <a:ext cx="0" cy="50542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echa izquierda y derecha 13">
            <a:extLst>
              <a:ext uri="{FF2B5EF4-FFF2-40B4-BE49-F238E27FC236}">
                <a16:creationId xmlns:a16="http://schemas.microsoft.com/office/drawing/2014/main" id="{667374FE-73EC-774D-8DA6-265E845BB63A}"/>
              </a:ext>
            </a:extLst>
          </p:cNvPr>
          <p:cNvSpPr/>
          <p:nvPr/>
        </p:nvSpPr>
        <p:spPr>
          <a:xfrm>
            <a:off x="1621212" y="1837888"/>
            <a:ext cx="8552326" cy="711697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294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CuadroTexto 10">
            <a:extLst>
              <a:ext uri="{FF2B5EF4-FFF2-40B4-BE49-F238E27FC236}">
                <a16:creationId xmlns:a16="http://schemas.microsoft.com/office/drawing/2014/main" id="{F1E81BD4-FCA5-9641-A8FC-E6C3C508F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942" y="1547406"/>
            <a:ext cx="82833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dirty="0">
                <a:latin typeface="Britannic Bold" panose="020B0903060703020204" pitchFamily="34" charset="77"/>
              </a:rPr>
              <a:t>Preguntas de orden inferior		Preguntas de orden superior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61D4440-C75A-8F43-BF75-3B54B2BB3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494" y="2454831"/>
            <a:ext cx="86225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sz="1600" dirty="0">
                <a:latin typeface="Britannic Bold" panose="020B0903060703020204" pitchFamily="34" charset="77"/>
              </a:rPr>
              <a:t>Sí/No      Cuál      Quién      Cuándo      Dónde      Qué      Cómo      Por qué*      Y si…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864110A-D085-6CC3-7F0F-AB0091D3FC05}"/>
              </a:ext>
            </a:extLst>
          </p:cNvPr>
          <p:cNvSpPr txBox="1"/>
          <p:nvPr/>
        </p:nvSpPr>
        <p:spPr>
          <a:xfrm>
            <a:off x="4507355" y="459349"/>
            <a:ext cx="5259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3600" dirty="0" err="1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estapas</a:t>
            </a:r>
            <a:r>
              <a:rPr lang="es-ES" sz="36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un río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024D88-46D7-0DA6-EB97-24DEDF99D259}"/>
              </a:ext>
            </a:extLst>
          </p:cNvPr>
          <p:cNvSpPr txBox="1"/>
          <p:nvPr/>
        </p:nvSpPr>
        <p:spPr>
          <a:xfrm rot="20313069">
            <a:off x="2385551" y="734770"/>
            <a:ext cx="2939357" cy="1477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8400"/>
              </a:lnSpc>
            </a:pPr>
            <a:r>
              <a:rPr lang="es-ES" sz="15000" dirty="0">
                <a:solidFill>
                  <a:srgbClr val="FFFF00"/>
                </a:solidFill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50906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>
            <a:extLst>
              <a:ext uri="{FF2B5EF4-FFF2-40B4-BE49-F238E27FC236}">
                <a16:creationId xmlns:a16="http://schemas.microsoft.com/office/drawing/2014/main" id="{FA83755E-E2F3-5741-9229-27816EAE2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675" y="3615738"/>
            <a:ext cx="837722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sz="2800" dirty="0">
                <a:latin typeface="Britannic Bold" panose="020B0903060703020204" pitchFamily="34" charset="77"/>
              </a:rPr>
              <a:t>¿Por qué sería una buena idea utilizar los ríos para marcar las fronteras entre países? ¿Dependería de las características del río?</a:t>
            </a:r>
          </a:p>
        </p:txBody>
      </p:sp>
      <p:sp>
        <p:nvSpPr>
          <p:cNvPr id="13" name="2 CuadroTexto">
            <a:extLst>
              <a:ext uri="{FF2B5EF4-FFF2-40B4-BE49-F238E27FC236}">
                <a16:creationId xmlns:a16="http://schemas.microsoft.com/office/drawing/2014/main" id="{5438C44F-3088-294F-9DB7-595C6A2F6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541" y="5226785"/>
            <a:ext cx="837722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 panose="020B0502020202020204" pitchFamily="34" charset="0"/>
              </a:rPr>
              <a:t>Incorporar vocabulario sofisticado en las preguntas para aumentar la asimilación lingüística a largo plazo.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 panose="020B0502020202020204" pitchFamily="34" charset="0"/>
              </a:rPr>
              <a:t>Animar a los alumnos a considerar los temas a mayor escala. Citar hechos para justificar las respuestas.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>
              <a:latin typeface="Century Gothic" panose="020B0502020202020204" pitchFamily="34" charset="0"/>
            </a:endParaRPr>
          </a:p>
        </p:txBody>
      </p:sp>
      <p:cxnSp>
        <p:nvCxnSpPr>
          <p:cNvPr id="11" name="3 Conector recto de flecha">
            <a:extLst>
              <a:ext uri="{FF2B5EF4-FFF2-40B4-BE49-F238E27FC236}">
                <a16:creationId xmlns:a16="http://schemas.microsoft.com/office/drawing/2014/main" id="{215D129F-F7D5-0740-ABB7-EA5C74157351}"/>
              </a:ext>
            </a:extLst>
          </p:cNvPr>
          <p:cNvCxnSpPr/>
          <p:nvPr/>
        </p:nvCxnSpPr>
        <p:spPr>
          <a:xfrm>
            <a:off x="8530292" y="2923579"/>
            <a:ext cx="0" cy="50542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echa izquierda y derecha 13">
            <a:extLst>
              <a:ext uri="{FF2B5EF4-FFF2-40B4-BE49-F238E27FC236}">
                <a16:creationId xmlns:a16="http://schemas.microsoft.com/office/drawing/2014/main" id="{667374FE-73EC-774D-8DA6-265E845BB63A}"/>
              </a:ext>
            </a:extLst>
          </p:cNvPr>
          <p:cNvSpPr/>
          <p:nvPr/>
        </p:nvSpPr>
        <p:spPr>
          <a:xfrm>
            <a:off x="1621212" y="1837888"/>
            <a:ext cx="8552326" cy="711697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294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CuadroTexto 10">
            <a:extLst>
              <a:ext uri="{FF2B5EF4-FFF2-40B4-BE49-F238E27FC236}">
                <a16:creationId xmlns:a16="http://schemas.microsoft.com/office/drawing/2014/main" id="{F1E81BD4-FCA5-9641-A8FC-E6C3C508F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942" y="1547406"/>
            <a:ext cx="82833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dirty="0">
                <a:latin typeface="Britannic Bold" panose="020B0903060703020204" pitchFamily="34" charset="77"/>
              </a:rPr>
              <a:t>Preguntas de orden inferior		Preguntas de orden superior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61D4440-C75A-8F43-BF75-3B54B2BB3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494" y="2454831"/>
            <a:ext cx="86225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sz="1600" dirty="0">
                <a:latin typeface="Britannic Bold" panose="020B0903060703020204" pitchFamily="34" charset="77"/>
              </a:rPr>
              <a:t>Sí/No      Cuál      Quién      Cuándo      Dónde      Qué      Cómo      Por qué*      Y si…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97CC197-2FC9-779F-FB0A-C2A296B2A785}"/>
              </a:ext>
            </a:extLst>
          </p:cNvPr>
          <p:cNvSpPr txBox="1"/>
          <p:nvPr/>
        </p:nvSpPr>
        <p:spPr>
          <a:xfrm>
            <a:off x="4507355" y="459349"/>
            <a:ext cx="5259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3600" dirty="0" err="1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estapas</a:t>
            </a:r>
            <a:r>
              <a:rPr lang="es-ES" sz="36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un río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03E355-4925-EF4B-34EA-86CB1E54CB80}"/>
              </a:ext>
            </a:extLst>
          </p:cNvPr>
          <p:cNvSpPr txBox="1"/>
          <p:nvPr/>
        </p:nvSpPr>
        <p:spPr>
          <a:xfrm rot="20313069">
            <a:off x="2385551" y="734770"/>
            <a:ext cx="2939357" cy="1477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8400"/>
              </a:lnSpc>
            </a:pPr>
            <a:r>
              <a:rPr lang="es-ES" sz="15000" dirty="0">
                <a:solidFill>
                  <a:srgbClr val="FFFF00"/>
                </a:solidFill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47335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3 Conector recto de flecha">
            <a:extLst>
              <a:ext uri="{FF2B5EF4-FFF2-40B4-BE49-F238E27FC236}">
                <a16:creationId xmlns:a16="http://schemas.microsoft.com/office/drawing/2014/main" id="{48304385-BAD8-AB40-AC7C-23128F28728E}"/>
              </a:ext>
            </a:extLst>
          </p:cNvPr>
          <p:cNvCxnSpPr/>
          <p:nvPr/>
        </p:nvCxnSpPr>
        <p:spPr>
          <a:xfrm>
            <a:off x="9498532" y="2384162"/>
            <a:ext cx="0" cy="50542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9 CuadroTexto">
            <a:extLst>
              <a:ext uri="{FF2B5EF4-FFF2-40B4-BE49-F238E27FC236}">
                <a16:creationId xmlns:a16="http://schemas.microsoft.com/office/drawing/2014/main" id="{A3ABF3F6-53B9-9144-9328-10D176694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1641"/>
            <a:ext cx="56689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s-ES_tradnl" sz="4000" dirty="0">
                <a:latin typeface="Century Gothic" panose="020B0502020202020204" pitchFamily="34" charset="0"/>
                <a:ea typeface="ＭＳ Ｐゴシック" panose="020B0600070205080204" pitchFamily="34" charset="-128"/>
                <a:cs typeface="Modern Love Caps" panose="020F0502020204030204" pitchFamily="34" charset="0"/>
              </a:rPr>
              <a:t>Las </a:t>
            </a:r>
            <a:r>
              <a:rPr lang="en-US" altLang="es-ES_tradnl" sz="4000" dirty="0" err="1">
                <a:latin typeface="Century Gothic" panose="020B0502020202020204" pitchFamily="34" charset="0"/>
                <a:ea typeface="ＭＳ Ｐゴシック" panose="020B0600070205080204" pitchFamily="34" charset="-128"/>
                <a:cs typeface="Modern Love Caps" panose="020F0502020204030204" pitchFamily="34" charset="0"/>
              </a:rPr>
              <a:t>etapas</a:t>
            </a:r>
            <a:r>
              <a:rPr lang="en-US" altLang="es-ES_tradnl" sz="4000" dirty="0">
                <a:latin typeface="Century Gothic" panose="020B0502020202020204" pitchFamily="34" charset="0"/>
                <a:ea typeface="ＭＳ Ｐゴシック" panose="020B0600070205080204" pitchFamily="34" charset="-128"/>
                <a:cs typeface="Modern Love Caps" panose="020F0502020204030204" pitchFamily="34" charset="0"/>
              </a:rPr>
              <a:t> de un </a:t>
            </a:r>
            <a:r>
              <a:rPr lang="en-US" altLang="es-ES_tradnl" sz="4000" dirty="0" err="1">
                <a:latin typeface="Century Gothic" panose="020B0502020202020204" pitchFamily="34" charset="0"/>
                <a:ea typeface="ＭＳ Ｐゴシック" panose="020B0600070205080204" pitchFamily="34" charset="-128"/>
                <a:cs typeface="Modern Love Caps" panose="020F0502020204030204" pitchFamily="34" charset="0"/>
              </a:rPr>
              <a:t>río</a:t>
            </a:r>
            <a:endParaRPr lang="en-US" altLang="es-ES_tradnl" sz="4000" dirty="0">
              <a:latin typeface="Century Gothic" panose="020B0502020202020204" pitchFamily="34" charset="0"/>
              <a:ea typeface="ＭＳ Ｐゴシック" panose="020B0600070205080204" pitchFamily="34" charset="-128"/>
              <a:cs typeface="Modern Love Caps" panose="020F0502020204030204" pitchFamily="34" charset="0"/>
            </a:endParaRPr>
          </a:p>
        </p:txBody>
      </p:sp>
      <p:sp>
        <p:nvSpPr>
          <p:cNvPr id="14" name="Flecha izquierda y derecha 13">
            <a:extLst>
              <a:ext uri="{FF2B5EF4-FFF2-40B4-BE49-F238E27FC236}">
                <a16:creationId xmlns:a16="http://schemas.microsoft.com/office/drawing/2014/main" id="{521E98D0-F9B6-DE46-B1E8-A409E03667B6}"/>
              </a:ext>
            </a:extLst>
          </p:cNvPr>
          <p:cNvSpPr/>
          <p:nvPr/>
        </p:nvSpPr>
        <p:spPr>
          <a:xfrm>
            <a:off x="1621212" y="1428664"/>
            <a:ext cx="8552326" cy="711697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294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CuadroTexto 10">
            <a:extLst>
              <a:ext uri="{FF2B5EF4-FFF2-40B4-BE49-F238E27FC236}">
                <a16:creationId xmlns:a16="http://schemas.microsoft.com/office/drawing/2014/main" id="{7AE710EC-ACC7-A34C-9B76-01F9FE6FF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942" y="1138182"/>
            <a:ext cx="82833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dirty="0">
                <a:latin typeface="Britannic Bold" panose="020B0903060703020204" pitchFamily="34" charset="77"/>
              </a:rPr>
              <a:t>Preguntas de orden inferior		Preguntas de orden superior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D41F5B1-CF8F-784B-AE5A-37E81B131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494" y="2045607"/>
            <a:ext cx="86225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sz="1600" dirty="0">
                <a:latin typeface="Britannic Bold" panose="020B0903060703020204" pitchFamily="34" charset="77"/>
              </a:rPr>
              <a:t>Sí/No      Cuál      Quién      Cuándo      Dónde      Qué      Cómo      Por qué*      Y si…</a:t>
            </a:r>
          </a:p>
        </p:txBody>
      </p:sp>
      <p:sp>
        <p:nvSpPr>
          <p:cNvPr id="17" name="2 CuadroTexto">
            <a:extLst>
              <a:ext uri="{FF2B5EF4-FFF2-40B4-BE49-F238E27FC236}">
                <a16:creationId xmlns:a16="http://schemas.microsoft.com/office/drawing/2014/main" id="{257F91EC-544F-1147-A819-83DE17EFC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247" y="2922255"/>
            <a:ext cx="878750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¿Y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si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una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comunidad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de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inmigrantes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necesitara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reubicarse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?</a:t>
            </a:r>
          </a:p>
          <a:p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¿La zona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más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sostenible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sería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el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curso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superior, medio o inferior de un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río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?</a:t>
            </a:r>
          </a:p>
          <a:p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¿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Cuál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sería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la forma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más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ventajosa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de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incorporarlos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armoniosamente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a la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comunidad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existente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?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Incluye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en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tu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respuesta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las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características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 de los </a:t>
            </a:r>
            <a:r>
              <a:rPr lang="en-US" altLang="es-ES_tradnl" sz="2400" b="1" dirty="0" err="1">
                <a:latin typeface="Britannic Bold" panose="020B0903060703020204" pitchFamily="34" charset="77"/>
                <a:ea typeface="ＭＳ Ｐゴシック" panose="020B0600070205080204" pitchFamily="34" charset="-128"/>
              </a:rPr>
              <a:t>inmigrantes</a:t>
            </a:r>
            <a:r>
              <a:rPr lang="en-US" altLang="es-ES_tradnl" sz="2400" b="1" dirty="0">
                <a:latin typeface="Britannic Bold" panose="020B0903060703020204" pitchFamily="34" charset="77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8" name="2 CuadroTexto">
            <a:extLst>
              <a:ext uri="{FF2B5EF4-FFF2-40B4-BE49-F238E27FC236}">
                <a16:creationId xmlns:a16="http://schemas.microsoft.com/office/drawing/2014/main" id="{57F1B311-C74E-334C-A155-5A3F9D6E8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240" y="5215256"/>
            <a:ext cx="900474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 panose="020B0502020202020204" pitchFamily="34" charset="0"/>
              </a:rPr>
              <a:t>Comparar elementos conflictivos de las sociedades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 panose="020B0502020202020204" pitchFamily="34" charset="0"/>
              </a:rPr>
              <a:t>Estudiar las características de un grupo específico de personas y explorar sus mejores intereses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 panose="020B0502020202020204" pitchFamily="34" charset="0"/>
              </a:rPr>
              <a:t>Considerar las necesidades de creación de una comunidad heterogénea y perjudicial</a:t>
            </a:r>
          </a:p>
        </p:txBody>
      </p:sp>
    </p:spTree>
    <p:extLst>
      <p:ext uri="{BB962C8B-B14F-4D97-AF65-F5344CB8AC3E}">
        <p14:creationId xmlns:p14="http://schemas.microsoft.com/office/powerpoint/2010/main" val="6804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B90C7F8-8C77-BFB0-72BE-D078634C1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111" y="2023780"/>
            <a:ext cx="3074889" cy="436090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135A530-086F-D65B-3A41-37830E75C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796" y="2023780"/>
            <a:ext cx="2995118" cy="436090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D2CB8FD-F0B4-CDF0-C9B4-B0E255C29397}"/>
              </a:ext>
            </a:extLst>
          </p:cNvPr>
          <p:cNvSpPr txBox="1"/>
          <p:nvPr/>
        </p:nvSpPr>
        <p:spPr>
          <a:xfrm>
            <a:off x="2585903" y="6519446"/>
            <a:ext cx="37930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latin typeface="Century Gothic" panose="020B0502020202020204" pitchFamily="34" charset="0"/>
              </a:rPr>
              <a:t>https://books2read.com/u/mg1LOK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02E8A7-B50F-5A37-FD51-59BA2345AD83}"/>
              </a:ext>
            </a:extLst>
          </p:cNvPr>
          <p:cNvSpPr txBox="1"/>
          <p:nvPr/>
        </p:nvSpPr>
        <p:spPr>
          <a:xfrm>
            <a:off x="6840812" y="6519446"/>
            <a:ext cx="4413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latin typeface="Century Gothic" panose="020B0502020202020204" pitchFamily="34" charset="0"/>
              </a:rPr>
              <a:t>https://books2read.com/u/md1NGO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10DD2A9-0EDF-D334-0A97-FD0CA0BB9F95}"/>
              </a:ext>
            </a:extLst>
          </p:cNvPr>
          <p:cNvSpPr txBox="1"/>
          <p:nvPr/>
        </p:nvSpPr>
        <p:spPr>
          <a:xfrm>
            <a:off x="4507355" y="459349"/>
            <a:ext cx="5259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3600" dirty="0" err="1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estapas</a:t>
            </a:r>
            <a:r>
              <a:rPr lang="es-ES" sz="36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un río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DE6CF3-6208-848F-76F3-8943AAA0FA97}"/>
              </a:ext>
            </a:extLst>
          </p:cNvPr>
          <p:cNvSpPr txBox="1"/>
          <p:nvPr/>
        </p:nvSpPr>
        <p:spPr>
          <a:xfrm rot="20313069">
            <a:off x="2385551" y="734770"/>
            <a:ext cx="2939357" cy="1477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8400"/>
              </a:lnSpc>
            </a:pPr>
            <a:r>
              <a:rPr lang="es-ES" sz="15000" dirty="0">
                <a:solidFill>
                  <a:srgbClr val="FFFF00"/>
                </a:solidFill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9444656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1201</Words>
  <Application>Microsoft Macintosh PowerPoint</Application>
  <PresentationFormat>Panorámica</PresentationFormat>
  <Paragraphs>86</Paragraphs>
  <Slides>9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Arial</vt:lpstr>
      <vt:lpstr>Bradley Hand</vt:lpstr>
      <vt:lpstr>Britannic Bold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Jordi Edgar Tordera Juan</dc:creator>
  <cp:lastModifiedBy>Jordi Edgar Tordera Juan</cp:lastModifiedBy>
  <cp:revision>13</cp:revision>
  <dcterms:created xsi:type="dcterms:W3CDTF">2022-07-26T06:16:26Z</dcterms:created>
  <dcterms:modified xsi:type="dcterms:W3CDTF">2023-03-12T16:49:13Z</dcterms:modified>
</cp:coreProperties>
</file>